
<file path=[Content_Types].xml><?xml version="1.0" encoding="utf-8"?>
<Types xmlns="http://schemas.openxmlformats.org/package/2006/content-types">
  <Default Extension="xml" ContentType="application/xml"/>
  <Default Extension="jpg" ContentType="image/jpeg"/>
  <Default Extension="mp3" ContentType="audio/unknown"/>
  <Default Extension="mp4" ContentType="video/unknown"/>
  <Default Extension="jpeg" ContentType="image/jpeg"/>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27"/>
  </p:notesMasterIdLst>
  <p:sldIdLst>
    <p:sldId id="256" r:id="rId2"/>
    <p:sldId id="330" r:id="rId3"/>
    <p:sldId id="333" r:id="rId4"/>
    <p:sldId id="346" r:id="rId5"/>
    <p:sldId id="347" r:id="rId6"/>
    <p:sldId id="348" r:id="rId7"/>
    <p:sldId id="375" r:id="rId8"/>
    <p:sldId id="355" r:id="rId9"/>
    <p:sldId id="368" r:id="rId10"/>
    <p:sldId id="369" r:id="rId11"/>
    <p:sldId id="370" r:id="rId12"/>
    <p:sldId id="371" r:id="rId13"/>
    <p:sldId id="372" r:id="rId14"/>
    <p:sldId id="373" r:id="rId15"/>
    <p:sldId id="358" r:id="rId16"/>
    <p:sldId id="361" r:id="rId17"/>
    <p:sldId id="363" r:id="rId18"/>
    <p:sldId id="362" r:id="rId19"/>
    <p:sldId id="376" r:id="rId20"/>
    <p:sldId id="360" r:id="rId21"/>
    <p:sldId id="374" r:id="rId22"/>
    <p:sldId id="364" r:id="rId23"/>
    <p:sldId id="302" r:id="rId24"/>
    <p:sldId id="305" r:id="rId25"/>
    <p:sldId id="304"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71" autoAdjust="0"/>
    <p:restoredTop sz="59381" autoAdjust="0"/>
  </p:normalViewPr>
  <p:slideViewPr>
    <p:cSldViewPr snapToGrid="0" snapToObjects="1">
      <p:cViewPr varScale="1">
        <p:scale>
          <a:sx n="50" d="100"/>
          <a:sy n="50" d="100"/>
        </p:scale>
        <p:origin x="-2264" y="-104"/>
      </p:cViewPr>
      <p:guideLst>
        <p:guide orient="horz" pos="2160"/>
        <p:guide pos="2880"/>
      </p:guideLst>
    </p:cSldViewPr>
  </p:slideViewPr>
  <p:outlineViewPr>
    <p:cViewPr>
      <p:scale>
        <a:sx n="33" d="100"/>
        <a:sy n="33" d="100"/>
      </p:scale>
      <p:origin x="0" y="3888"/>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B96D277-E45D-6144-81D7-E419B1781CF2}" type="datetimeFigureOut">
              <a:rPr lang="en-US" smtClean="0"/>
              <a:t>1/23/18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0A453A0-7457-6240-A52B-2E54407409CB}" type="slidenum">
              <a:rPr lang="en-US" smtClean="0"/>
              <a:t>‹#›</a:t>
            </a:fld>
            <a:endParaRPr lang="en-US"/>
          </a:p>
        </p:txBody>
      </p:sp>
    </p:spTree>
    <p:extLst>
      <p:ext uri="{BB962C8B-B14F-4D97-AF65-F5344CB8AC3E}">
        <p14:creationId xmlns:p14="http://schemas.microsoft.com/office/powerpoint/2010/main" val="154133695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I just finished a BA with a political science major. I also have one year of a computer science degree. While doing political science, there were many times I wished I was better at programming and able to write programs that could retrieve and analyze data. I used programs for mapping patterns. Again, I wished I could redesign those programs to work better for political science. Then there's algorithms. I wish I was better at discrete mathematics. There are patterns that can be found and predictions that can be made. If you are doing election related analysis there is so much that can be done with computer science. Those polls have a lot of room for improvement. Simulation would provide a lot of insight to visualize events, scenarios, and patterns. Every sub discipline of P.S. has statistical components that could be improved by algorithms and programs. Political science is nothing other than 'information to be processed'</a:t>
            </a:r>
            <a:endParaRPr lang="en-US" dirty="0"/>
          </a:p>
        </p:txBody>
      </p:sp>
      <p:sp>
        <p:nvSpPr>
          <p:cNvPr id="4" name="Slide Number Placeholder 3"/>
          <p:cNvSpPr>
            <a:spLocks noGrp="1"/>
          </p:cNvSpPr>
          <p:nvPr>
            <p:ph type="sldNum" sz="quarter" idx="10"/>
          </p:nvPr>
        </p:nvSpPr>
        <p:spPr/>
        <p:txBody>
          <a:bodyPr/>
          <a:lstStyle/>
          <a:p>
            <a:fld id="{30A453A0-7457-6240-A52B-2E54407409CB}" type="slidenum">
              <a:rPr lang="en-US" smtClean="0"/>
              <a:t>9</a:t>
            </a:fld>
            <a:endParaRPr lang="en-US"/>
          </a:p>
        </p:txBody>
      </p:sp>
    </p:spTree>
    <p:extLst>
      <p:ext uri="{BB962C8B-B14F-4D97-AF65-F5344CB8AC3E}">
        <p14:creationId xmlns:p14="http://schemas.microsoft.com/office/powerpoint/2010/main" val="2418528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Mitochondria are thought</a:t>
            </a:r>
            <a:r>
              <a:rPr lang="en-US" baseline="0" dirty="0" smtClean="0"/>
              <a:t> to be </a:t>
            </a:r>
            <a:r>
              <a:rPr lang="en-US" baseline="0" dirty="0" err="1" smtClean="0"/>
              <a:t>endosymbionts</a:t>
            </a:r>
            <a:r>
              <a:rPr lang="en-US" baseline="0" dirty="0" smtClean="0"/>
              <a:t> (an organism living within the body of another organism).  Mitochondrial eve was about 190,000 years ago.</a:t>
            </a:r>
            <a:endParaRPr lang="en-US" dirty="0"/>
          </a:p>
        </p:txBody>
      </p:sp>
      <p:sp>
        <p:nvSpPr>
          <p:cNvPr id="4" name="Slide Number Placeholder 3"/>
          <p:cNvSpPr>
            <a:spLocks noGrp="1"/>
          </p:cNvSpPr>
          <p:nvPr>
            <p:ph type="sldNum" sz="quarter" idx="10"/>
          </p:nvPr>
        </p:nvSpPr>
        <p:spPr/>
        <p:txBody>
          <a:bodyPr/>
          <a:lstStyle/>
          <a:p>
            <a:fld id="{30A453A0-7457-6240-A52B-2E54407409CB}" type="slidenum">
              <a:rPr lang="en-US" smtClean="0"/>
              <a:t>10</a:t>
            </a:fld>
            <a:endParaRPr lang="en-US"/>
          </a:p>
        </p:txBody>
      </p:sp>
    </p:spTree>
    <p:extLst>
      <p:ext uri="{BB962C8B-B14F-4D97-AF65-F5344CB8AC3E}">
        <p14:creationId xmlns:p14="http://schemas.microsoft.com/office/powerpoint/2010/main" val="28439533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A453A0-7457-6240-A52B-2E54407409CB}" type="slidenum">
              <a:rPr lang="en-US" smtClean="0"/>
              <a:t>15</a:t>
            </a:fld>
            <a:endParaRPr lang="en-US"/>
          </a:p>
        </p:txBody>
      </p:sp>
    </p:spTree>
    <p:extLst>
      <p:ext uri="{BB962C8B-B14F-4D97-AF65-F5344CB8AC3E}">
        <p14:creationId xmlns:p14="http://schemas.microsoft.com/office/powerpoint/2010/main" val="2614588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A453A0-7457-6240-A52B-2E54407409CB}" type="slidenum">
              <a:rPr lang="en-US" smtClean="0"/>
              <a:t>16</a:t>
            </a:fld>
            <a:endParaRPr lang="en-US"/>
          </a:p>
        </p:txBody>
      </p:sp>
    </p:spTree>
    <p:extLst>
      <p:ext uri="{BB962C8B-B14F-4D97-AF65-F5344CB8AC3E}">
        <p14:creationId xmlns:p14="http://schemas.microsoft.com/office/powerpoint/2010/main" val="2614588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A453A0-7457-6240-A52B-2E54407409CB}" type="slidenum">
              <a:rPr lang="en-US" smtClean="0"/>
              <a:t>18</a:t>
            </a:fld>
            <a:endParaRPr lang="en-US"/>
          </a:p>
        </p:txBody>
      </p:sp>
    </p:spTree>
    <p:extLst>
      <p:ext uri="{BB962C8B-B14F-4D97-AF65-F5344CB8AC3E}">
        <p14:creationId xmlns:p14="http://schemas.microsoft.com/office/powerpoint/2010/main" val="2614588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F0B478E-C5EA-214E-99E7-F745AD8E2729}" type="datetimeFigureOut">
              <a:rPr lang="en-US" smtClean="0"/>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1321553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F0B478E-C5EA-214E-99E7-F745AD8E2729}" type="datetimeFigureOut">
              <a:rPr lang="en-US" smtClean="0"/>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1954995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F0B478E-C5EA-214E-99E7-F745AD8E2729}" type="datetimeFigureOut">
              <a:rPr lang="en-US" smtClean="0"/>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139477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F0B478E-C5EA-214E-99E7-F745AD8E2729}" type="datetimeFigureOut">
              <a:rPr lang="en-US" smtClean="0"/>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3528344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F0B478E-C5EA-214E-99E7-F745AD8E2729}" type="datetimeFigureOut">
              <a:rPr lang="en-US" smtClean="0"/>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1524369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F0B478E-C5EA-214E-99E7-F745AD8E2729}" type="datetimeFigureOut">
              <a:rPr lang="en-US" smtClean="0"/>
              <a:t>1/23/18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2241185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F0B478E-C5EA-214E-99E7-F745AD8E2729}" type="datetimeFigureOut">
              <a:rPr lang="en-US" smtClean="0"/>
              <a:t>1/23/18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3558097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F0B478E-C5EA-214E-99E7-F745AD8E2729}" type="datetimeFigureOut">
              <a:rPr lang="en-US" smtClean="0"/>
              <a:t>1/23/18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1209214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0B478E-C5EA-214E-99E7-F745AD8E2729}" type="datetimeFigureOut">
              <a:rPr lang="en-US" smtClean="0"/>
              <a:t>1/23/18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1872058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F0B478E-C5EA-214E-99E7-F745AD8E2729}" type="datetimeFigureOut">
              <a:rPr lang="en-US" smtClean="0"/>
              <a:t>1/23/18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562015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F0B478E-C5EA-214E-99E7-F745AD8E2729}" type="datetimeFigureOut">
              <a:rPr lang="en-US" smtClean="0"/>
              <a:t>1/23/18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1565F0-6789-0F42-B442-04EE670063F6}" type="slidenum">
              <a:rPr lang="en-US" smtClean="0"/>
              <a:t>‹#›</a:t>
            </a:fld>
            <a:endParaRPr lang="en-US"/>
          </a:p>
        </p:txBody>
      </p:sp>
    </p:spTree>
    <p:extLst>
      <p:ext uri="{BB962C8B-B14F-4D97-AF65-F5344CB8AC3E}">
        <p14:creationId xmlns:p14="http://schemas.microsoft.com/office/powerpoint/2010/main" val="3749886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0B478E-C5EA-214E-99E7-F745AD8E2729}" type="datetimeFigureOut">
              <a:rPr lang="en-US" smtClean="0"/>
              <a:t>1/23/18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1565F0-6789-0F42-B442-04EE670063F6}" type="slidenum">
              <a:rPr lang="en-US" smtClean="0"/>
              <a:t>‹#›</a:t>
            </a:fld>
            <a:endParaRPr lang="en-US"/>
          </a:p>
        </p:txBody>
      </p:sp>
    </p:spTree>
    <p:extLst>
      <p:ext uri="{BB962C8B-B14F-4D97-AF65-F5344CB8AC3E}">
        <p14:creationId xmlns:p14="http://schemas.microsoft.com/office/powerpoint/2010/main" val="376682218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4" Type="http://schemas.openxmlformats.org/officeDocument/2006/relationships/image" Target="../media/image15.jpg"/><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fyprocessing.tumblr.com/" TargetMode="Externa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2.png"/><Relationship Id="rId1" Type="http://schemas.microsoft.com/office/2007/relationships/media" Target="../media/media2.mp3"/><Relationship Id="rId2" Type="http://schemas.openxmlformats.org/officeDocument/2006/relationships/audio" Target="../media/media2.mp3"/></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Computing as an Interdisciplinary Toolkit</a:t>
            </a:r>
            <a:endParaRPr lang="en-US" dirty="0"/>
          </a:p>
        </p:txBody>
      </p:sp>
      <p:sp>
        <p:nvSpPr>
          <p:cNvPr id="3" name="Subtitle 2"/>
          <p:cNvSpPr>
            <a:spLocks noGrp="1"/>
          </p:cNvSpPr>
          <p:nvPr>
            <p:ph type="subTitle" idx="1"/>
          </p:nvPr>
        </p:nvSpPr>
        <p:spPr/>
        <p:txBody>
          <a:bodyPr/>
          <a:lstStyle/>
          <a:p>
            <a:r>
              <a:rPr lang="en-US" dirty="0" smtClean="0"/>
              <a:t>Day 1</a:t>
            </a:r>
            <a:endParaRPr lang="en-US" dirty="0"/>
          </a:p>
        </p:txBody>
      </p:sp>
    </p:spTree>
    <p:extLst>
      <p:ext uri="{BB962C8B-B14F-4D97-AF65-F5344CB8AC3E}">
        <p14:creationId xmlns:p14="http://schemas.microsoft.com/office/powerpoint/2010/main" val="19261287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Computational Biology:  Origin of Modern Humans</a:t>
            </a:r>
            <a:endParaRPr lang="en-US" dirty="0"/>
          </a:p>
        </p:txBody>
      </p:sp>
      <p:pic>
        <p:nvPicPr>
          <p:cNvPr id="3" name="Picture 2"/>
          <p:cNvPicPr>
            <a:picLocks noChangeAspect="1"/>
          </p:cNvPicPr>
          <p:nvPr/>
        </p:nvPicPr>
        <p:blipFill>
          <a:blip r:embed="rId3"/>
          <a:stretch>
            <a:fillRect/>
          </a:stretch>
        </p:blipFill>
        <p:spPr>
          <a:xfrm>
            <a:off x="457200" y="1810183"/>
            <a:ext cx="8479439" cy="3985635"/>
          </a:xfrm>
          <a:prstGeom prst="rect">
            <a:avLst/>
          </a:prstGeom>
        </p:spPr>
      </p:pic>
    </p:spTree>
    <p:extLst>
      <p:ext uri="{BB962C8B-B14F-4D97-AF65-F5344CB8AC3E}">
        <p14:creationId xmlns:p14="http://schemas.microsoft.com/office/powerpoint/2010/main" val="276933103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Bioinformatics</a:t>
            </a:r>
            <a:endParaRPr lang="en-US" dirty="0"/>
          </a:p>
        </p:txBody>
      </p:sp>
      <p:sp>
        <p:nvSpPr>
          <p:cNvPr id="5" name="TextBox 4"/>
          <p:cNvSpPr txBox="1"/>
          <p:nvPr/>
        </p:nvSpPr>
        <p:spPr>
          <a:xfrm>
            <a:off x="6262254" y="2216727"/>
            <a:ext cx="2424546" cy="2677656"/>
          </a:xfrm>
          <a:prstGeom prst="rect">
            <a:avLst/>
          </a:prstGeom>
          <a:noFill/>
        </p:spPr>
        <p:txBody>
          <a:bodyPr wrap="square" rtlCol="0">
            <a:spAutoFit/>
          </a:bodyPr>
          <a:lstStyle/>
          <a:p>
            <a:r>
              <a:rPr lang="en-US" sz="2400" dirty="0" smtClean="0"/>
              <a:t>Has the potential to lead to better screening and understanding of complex syndromes and diseases.</a:t>
            </a:r>
            <a:endParaRPr lang="en-US" sz="2400" dirty="0"/>
          </a:p>
        </p:txBody>
      </p:sp>
      <p:pic>
        <p:nvPicPr>
          <p:cNvPr id="7" name="Picture 6"/>
          <p:cNvPicPr>
            <a:picLocks noChangeAspect="1"/>
          </p:cNvPicPr>
          <p:nvPr/>
        </p:nvPicPr>
        <p:blipFill>
          <a:blip r:embed="rId2"/>
          <a:stretch>
            <a:fillRect/>
          </a:stretch>
        </p:blipFill>
        <p:spPr>
          <a:xfrm>
            <a:off x="546934" y="1639453"/>
            <a:ext cx="5502885" cy="4117931"/>
          </a:xfrm>
          <a:prstGeom prst="rect">
            <a:avLst/>
          </a:prstGeom>
        </p:spPr>
      </p:pic>
    </p:spTree>
    <p:extLst>
      <p:ext uri="{BB962C8B-B14F-4D97-AF65-F5344CB8AC3E}">
        <p14:creationId xmlns:p14="http://schemas.microsoft.com/office/powerpoint/2010/main" val="429076029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Medical Imaging</a:t>
            </a:r>
            <a:endParaRPr lang="en-US" dirty="0"/>
          </a:p>
        </p:txBody>
      </p:sp>
      <p:sp>
        <p:nvSpPr>
          <p:cNvPr id="3" name="Content Placeholder 2"/>
          <p:cNvSpPr>
            <a:spLocks noGrp="1"/>
          </p:cNvSpPr>
          <p:nvPr>
            <p:ph idx="1"/>
          </p:nvPr>
        </p:nvSpPr>
        <p:spPr/>
        <p:txBody>
          <a:bodyPr/>
          <a:lstStyle/>
          <a:p>
            <a:r>
              <a:rPr lang="en-US" dirty="0" smtClean="0"/>
              <a:t>Automated lesion detection</a:t>
            </a:r>
          </a:p>
          <a:p>
            <a:r>
              <a:rPr lang="en-US" dirty="0" smtClean="0"/>
              <a:t>Computer aided diagnosis of CAT scans of the lung</a:t>
            </a:r>
          </a:p>
          <a:p>
            <a:r>
              <a:rPr lang="en-US" dirty="0" smtClean="0"/>
              <a:t>Etc.</a:t>
            </a:r>
          </a:p>
          <a:p>
            <a:r>
              <a:rPr lang="en-US" dirty="0" smtClean="0"/>
              <a:t>http</a:t>
            </a:r>
            <a:r>
              <a:rPr lang="en-US" dirty="0"/>
              <a:t>://</a:t>
            </a:r>
            <a:r>
              <a:rPr lang="en-US" dirty="0" err="1"/>
              <a:t>ieeexplore.ieee.org</a:t>
            </a:r>
            <a:r>
              <a:rPr lang="en-US" dirty="0"/>
              <a:t>/document/7463094/#full-text-section</a:t>
            </a:r>
          </a:p>
        </p:txBody>
      </p:sp>
    </p:spTree>
    <p:extLst>
      <p:ext uri="{BB962C8B-B14F-4D97-AF65-F5344CB8AC3E}">
        <p14:creationId xmlns:p14="http://schemas.microsoft.com/office/powerpoint/2010/main" val="169927275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Medical Imaging:  Histology</a:t>
            </a:r>
            <a:endParaRPr lang="en-US" dirty="0"/>
          </a:p>
        </p:txBody>
      </p:sp>
      <p:pic>
        <p:nvPicPr>
          <p:cNvPr id="5" name="Picture 4"/>
          <p:cNvPicPr>
            <a:picLocks noChangeAspect="1"/>
          </p:cNvPicPr>
          <p:nvPr/>
        </p:nvPicPr>
        <p:blipFill>
          <a:blip r:embed="rId2"/>
          <a:stretch>
            <a:fillRect/>
          </a:stretch>
        </p:blipFill>
        <p:spPr>
          <a:xfrm>
            <a:off x="1523419" y="1245709"/>
            <a:ext cx="6286500" cy="5232400"/>
          </a:xfrm>
          <a:prstGeom prst="rect">
            <a:avLst/>
          </a:prstGeom>
        </p:spPr>
      </p:pic>
    </p:spTree>
    <p:extLst>
      <p:ext uri="{BB962C8B-B14F-4D97-AF65-F5344CB8AC3E}">
        <p14:creationId xmlns:p14="http://schemas.microsoft.com/office/powerpoint/2010/main" val="298537856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Personalized Medicine</a:t>
            </a:r>
            <a:endParaRPr lang="en-US" dirty="0"/>
          </a:p>
        </p:txBody>
      </p:sp>
      <p:pic>
        <p:nvPicPr>
          <p:cNvPr id="4" name="Picture 3"/>
          <p:cNvPicPr>
            <a:picLocks noChangeAspect="1"/>
          </p:cNvPicPr>
          <p:nvPr/>
        </p:nvPicPr>
        <p:blipFill>
          <a:blip r:embed="rId2"/>
          <a:stretch>
            <a:fillRect/>
          </a:stretch>
        </p:blipFill>
        <p:spPr>
          <a:xfrm>
            <a:off x="646545" y="1284235"/>
            <a:ext cx="7550727" cy="5424098"/>
          </a:xfrm>
          <a:prstGeom prst="rect">
            <a:avLst/>
          </a:prstGeom>
        </p:spPr>
      </p:pic>
    </p:spTree>
    <p:extLst>
      <p:ext uri="{BB962C8B-B14F-4D97-AF65-F5344CB8AC3E}">
        <p14:creationId xmlns:p14="http://schemas.microsoft.com/office/powerpoint/2010/main" val="330131759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 / Machine Learning</a:t>
            </a:r>
            <a:endParaRPr lang="en-US" dirty="0"/>
          </a:p>
        </p:txBody>
      </p:sp>
      <p:pic>
        <p:nvPicPr>
          <p:cNvPr id="5" name="Picture 4"/>
          <p:cNvPicPr>
            <a:picLocks noChangeAspect="1"/>
          </p:cNvPicPr>
          <p:nvPr/>
        </p:nvPicPr>
        <p:blipFill>
          <a:blip r:embed="rId3"/>
          <a:stretch>
            <a:fillRect/>
          </a:stretch>
        </p:blipFill>
        <p:spPr>
          <a:xfrm>
            <a:off x="1080655" y="1847272"/>
            <a:ext cx="7060688" cy="3971637"/>
          </a:xfrm>
          <a:prstGeom prst="rect">
            <a:avLst/>
          </a:prstGeom>
        </p:spPr>
      </p:pic>
    </p:spTree>
    <p:extLst>
      <p:ext uri="{BB962C8B-B14F-4D97-AF65-F5344CB8AC3E}">
        <p14:creationId xmlns:p14="http://schemas.microsoft.com/office/powerpoint/2010/main" val="291715546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 / Machine Learning</a:t>
            </a:r>
            <a:endParaRPr lang="en-US" dirty="0"/>
          </a:p>
        </p:txBody>
      </p:sp>
      <p:pic>
        <p:nvPicPr>
          <p:cNvPr id="7" name="Picture 6"/>
          <p:cNvPicPr>
            <a:picLocks noChangeAspect="1"/>
          </p:cNvPicPr>
          <p:nvPr/>
        </p:nvPicPr>
        <p:blipFill>
          <a:blip r:embed="rId3"/>
          <a:stretch>
            <a:fillRect/>
          </a:stretch>
        </p:blipFill>
        <p:spPr>
          <a:xfrm>
            <a:off x="1016490" y="1417637"/>
            <a:ext cx="7443217" cy="4285817"/>
          </a:xfrm>
          <a:prstGeom prst="rect">
            <a:avLst/>
          </a:prstGeom>
        </p:spPr>
      </p:pic>
    </p:spTree>
    <p:extLst>
      <p:ext uri="{BB962C8B-B14F-4D97-AF65-F5344CB8AC3E}">
        <p14:creationId xmlns:p14="http://schemas.microsoft.com/office/powerpoint/2010/main" val="150034998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 Machine Learning</a:t>
            </a:r>
          </a:p>
        </p:txBody>
      </p:sp>
      <p:pic>
        <p:nvPicPr>
          <p:cNvPr id="4" name="Picture 3"/>
          <p:cNvPicPr>
            <a:picLocks noChangeAspect="1"/>
          </p:cNvPicPr>
          <p:nvPr/>
        </p:nvPicPr>
        <p:blipFill>
          <a:blip r:embed="rId2"/>
          <a:stretch>
            <a:fillRect/>
          </a:stretch>
        </p:blipFill>
        <p:spPr>
          <a:xfrm>
            <a:off x="-118920" y="1625456"/>
            <a:ext cx="8801100" cy="4800600"/>
          </a:xfrm>
          <a:prstGeom prst="rect">
            <a:avLst/>
          </a:prstGeom>
        </p:spPr>
      </p:pic>
    </p:spTree>
    <p:extLst>
      <p:ext uri="{BB962C8B-B14F-4D97-AF65-F5344CB8AC3E}">
        <p14:creationId xmlns:p14="http://schemas.microsoft.com/office/powerpoint/2010/main" val="160802684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 / Machine Learning</a:t>
            </a:r>
            <a:endParaRPr lang="en-US" dirty="0"/>
          </a:p>
        </p:txBody>
      </p:sp>
      <p:pic>
        <p:nvPicPr>
          <p:cNvPr id="6" name="Picture 5"/>
          <p:cNvPicPr>
            <a:picLocks noChangeAspect="1"/>
          </p:cNvPicPr>
          <p:nvPr/>
        </p:nvPicPr>
        <p:blipFill>
          <a:blip r:embed="rId3"/>
          <a:stretch>
            <a:fillRect/>
          </a:stretch>
        </p:blipFill>
        <p:spPr>
          <a:xfrm>
            <a:off x="2747816" y="1224346"/>
            <a:ext cx="4037151" cy="5218018"/>
          </a:xfrm>
          <a:prstGeom prst="rect">
            <a:avLst/>
          </a:prstGeom>
        </p:spPr>
      </p:pic>
    </p:spTree>
    <p:extLst>
      <p:ext uri="{BB962C8B-B14F-4D97-AF65-F5344CB8AC3E}">
        <p14:creationId xmlns:p14="http://schemas.microsoft.com/office/powerpoint/2010/main" val="247047608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Wearable Sensing</a:t>
            </a:r>
            <a:endParaRPr lang="en-US" dirty="0"/>
          </a:p>
        </p:txBody>
      </p:sp>
      <p:pic>
        <p:nvPicPr>
          <p:cNvPr id="4" name="Picture 3" descr="altahr-307f59775225f6cf96fbd39d068ffa2c.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2084" y="1710267"/>
            <a:ext cx="1714500" cy="2540000"/>
          </a:xfrm>
          <a:prstGeom prst="rect">
            <a:avLst/>
          </a:prstGeom>
        </p:spPr>
      </p:pic>
      <p:pic>
        <p:nvPicPr>
          <p:cNvPr id="5" name="Picture 4" descr="smartsockfo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200" y="1710267"/>
            <a:ext cx="4775200" cy="1971594"/>
          </a:xfrm>
          <a:prstGeom prst="rect">
            <a:avLst/>
          </a:prstGeom>
        </p:spPr>
      </p:pic>
      <p:pic>
        <p:nvPicPr>
          <p:cNvPr id="6" name="Picture 5" descr="ethanwearingtracker.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96584" y="4250267"/>
            <a:ext cx="3282003" cy="2252133"/>
          </a:xfrm>
          <a:prstGeom prst="rect">
            <a:avLst/>
          </a:prstGeom>
        </p:spPr>
      </p:pic>
    </p:spTree>
    <p:extLst>
      <p:ext uri="{BB962C8B-B14F-4D97-AF65-F5344CB8AC3E}">
        <p14:creationId xmlns:p14="http://schemas.microsoft.com/office/powerpoint/2010/main" val="82516681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2114629" y="1994382"/>
            <a:ext cx="5049238" cy="2829599"/>
          </a:xfrm>
          <a:prstGeom prst="ellipse">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Computation</a:t>
            </a:r>
          </a:p>
        </p:txBody>
      </p:sp>
      <p:sp>
        <p:nvSpPr>
          <p:cNvPr id="6" name="Oval 5"/>
          <p:cNvSpPr/>
          <p:nvPr/>
        </p:nvSpPr>
        <p:spPr>
          <a:xfrm rot="1570576">
            <a:off x="6454449" y="3755204"/>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Biology</a:t>
            </a:r>
          </a:p>
        </p:txBody>
      </p:sp>
      <p:sp>
        <p:nvSpPr>
          <p:cNvPr id="7" name="Oval 6"/>
          <p:cNvSpPr/>
          <p:nvPr/>
        </p:nvSpPr>
        <p:spPr>
          <a:xfrm rot="5165686">
            <a:off x="3686527" y="4986758"/>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Physics</a:t>
            </a:r>
          </a:p>
        </p:txBody>
      </p:sp>
      <p:sp>
        <p:nvSpPr>
          <p:cNvPr id="8" name="Oval 7"/>
          <p:cNvSpPr/>
          <p:nvPr/>
        </p:nvSpPr>
        <p:spPr>
          <a:xfrm rot="18374951">
            <a:off x="5448461" y="1087529"/>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Art and Music</a:t>
            </a:r>
          </a:p>
        </p:txBody>
      </p:sp>
      <p:sp>
        <p:nvSpPr>
          <p:cNvPr id="9" name="Oval 8"/>
          <p:cNvSpPr/>
          <p:nvPr/>
        </p:nvSpPr>
        <p:spPr>
          <a:xfrm rot="2012910">
            <a:off x="1038724" y="1479931"/>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Cognitive Science</a:t>
            </a:r>
          </a:p>
        </p:txBody>
      </p:sp>
      <p:sp>
        <p:nvSpPr>
          <p:cNvPr id="10" name="Oval 9"/>
          <p:cNvSpPr/>
          <p:nvPr/>
        </p:nvSpPr>
        <p:spPr>
          <a:xfrm>
            <a:off x="247394" y="2837034"/>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Robotics</a:t>
            </a:r>
          </a:p>
        </p:txBody>
      </p:sp>
      <p:sp>
        <p:nvSpPr>
          <p:cNvPr id="11" name="Oval 10"/>
          <p:cNvSpPr/>
          <p:nvPr/>
        </p:nvSpPr>
        <p:spPr>
          <a:xfrm rot="4063634">
            <a:off x="2516106" y="845190"/>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Linguistics</a:t>
            </a:r>
          </a:p>
        </p:txBody>
      </p:sp>
      <p:sp>
        <p:nvSpPr>
          <p:cNvPr id="12" name="Oval 11"/>
          <p:cNvSpPr/>
          <p:nvPr/>
        </p:nvSpPr>
        <p:spPr>
          <a:xfrm rot="3407788">
            <a:off x="5243127" y="4653362"/>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Economics</a:t>
            </a:r>
          </a:p>
        </p:txBody>
      </p:sp>
      <p:sp>
        <p:nvSpPr>
          <p:cNvPr id="13" name="Oval 12"/>
          <p:cNvSpPr/>
          <p:nvPr/>
        </p:nvSpPr>
        <p:spPr>
          <a:xfrm rot="17966703">
            <a:off x="2179038" y="4863709"/>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Epidemiology</a:t>
            </a:r>
          </a:p>
        </p:txBody>
      </p:sp>
      <p:sp>
        <p:nvSpPr>
          <p:cNvPr id="14" name="Oval 13"/>
          <p:cNvSpPr/>
          <p:nvPr/>
        </p:nvSpPr>
        <p:spPr>
          <a:xfrm rot="16777056">
            <a:off x="4021111" y="686596"/>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Political Science</a:t>
            </a:r>
          </a:p>
        </p:txBody>
      </p:sp>
      <p:sp>
        <p:nvSpPr>
          <p:cNvPr id="15" name="Oval 14"/>
          <p:cNvSpPr/>
          <p:nvPr/>
        </p:nvSpPr>
        <p:spPr>
          <a:xfrm rot="20752734">
            <a:off x="6613567" y="2210001"/>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Neuroscience</a:t>
            </a:r>
          </a:p>
        </p:txBody>
      </p:sp>
      <p:sp>
        <p:nvSpPr>
          <p:cNvPr id="18" name="Oval 17"/>
          <p:cNvSpPr/>
          <p:nvPr/>
        </p:nvSpPr>
        <p:spPr>
          <a:xfrm rot="19091655">
            <a:off x="937506" y="4243122"/>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Data Mining</a:t>
            </a:r>
          </a:p>
        </p:txBody>
      </p:sp>
    </p:spTree>
    <p:extLst>
      <p:ext uri="{BB962C8B-B14F-4D97-AF65-F5344CB8AC3E}">
        <p14:creationId xmlns:p14="http://schemas.microsoft.com/office/powerpoint/2010/main" val="1800914427"/>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Robotics:  DARPA Robotics Challenge</a:t>
            </a:r>
            <a:endParaRPr lang="en-US" dirty="0"/>
          </a:p>
        </p:txBody>
      </p:sp>
      <p:pic>
        <p:nvPicPr>
          <p:cNvPr id="5" name="Picture 4"/>
          <p:cNvPicPr>
            <a:picLocks noChangeAspect="1"/>
          </p:cNvPicPr>
          <p:nvPr/>
        </p:nvPicPr>
        <p:blipFill>
          <a:blip r:embed="rId2"/>
          <a:stretch>
            <a:fillRect/>
          </a:stretch>
        </p:blipFill>
        <p:spPr>
          <a:xfrm>
            <a:off x="831274" y="1847272"/>
            <a:ext cx="7511501" cy="4156364"/>
          </a:xfrm>
          <a:prstGeom prst="rect">
            <a:avLst/>
          </a:prstGeom>
        </p:spPr>
      </p:pic>
    </p:spTree>
    <p:extLst>
      <p:ext uri="{BB962C8B-B14F-4D97-AF65-F5344CB8AC3E}">
        <p14:creationId xmlns:p14="http://schemas.microsoft.com/office/powerpoint/2010/main" val="86184340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Crypto Currencies</a:t>
            </a:r>
            <a:endParaRPr lang="en-US" dirty="0"/>
          </a:p>
        </p:txBody>
      </p:sp>
      <p:pic>
        <p:nvPicPr>
          <p:cNvPr id="4" name="Picture 3"/>
          <p:cNvPicPr>
            <a:picLocks noChangeAspect="1"/>
          </p:cNvPicPr>
          <p:nvPr/>
        </p:nvPicPr>
        <p:blipFill>
          <a:blip r:embed="rId2"/>
          <a:stretch>
            <a:fillRect/>
          </a:stretch>
        </p:blipFill>
        <p:spPr>
          <a:xfrm>
            <a:off x="1302248" y="1417638"/>
            <a:ext cx="3033769" cy="3020285"/>
          </a:xfrm>
          <a:prstGeom prst="rect">
            <a:avLst/>
          </a:prstGeom>
        </p:spPr>
      </p:pic>
      <p:pic>
        <p:nvPicPr>
          <p:cNvPr id="3" name="Picture 2"/>
          <p:cNvPicPr>
            <a:picLocks noChangeAspect="1"/>
          </p:cNvPicPr>
          <p:nvPr/>
        </p:nvPicPr>
        <p:blipFill>
          <a:blip r:embed="rId3"/>
          <a:stretch>
            <a:fillRect/>
          </a:stretch>
        </p:blipFill>
        <p:spPr>
          <a:xfrm>
            <a:off x="5412299" y="1417638"/>
            <a:ext cx="2817091" cy="2817091"/>
          </a:xfrm>
          <a:prstGeom prst="rect">
            <a:avLst/>
          </a:prstGeom>
        </p:spPr>
      </p:pic>
      <p:sp>
        <p:nvSpPr>
          <p:cNvPr id="5" name="TextBox 4"/>
          <p:cNvSpPr txBox="1"/>
          <p:nvPr/>
        </p:nvSpPr>
        <p:spPr>
          <a:xfrm>
            <a:off x="5134983" y="4437923"/>
            <a:ext cx="3814618" cy="461665"/>
          </a:xfrm>
          <a:prstGeom prst="rect">
            <a:avLst/>
          </a:prstGeom>
          <a:noFill/>
        </p:spPr>
        <p:txBody>
          <a:bodyPr wrap="square" rtlCol="0">
            <a:spAutoFit/>
          </a:bodyPr>
          <a:lstStyle/>
          <a:p>
            <a:r>
              <a:rPr lang="en-US" sz="2400" dirty="0" err="1" smtClean="0"/>
              <a:t>BitCoin</a:t>
            </a:r>
            <a:r>
              <a:rPr lang="en-US" sz="2400" dirty="0" smtClean="0"/>
              <a:t> mining hardware</a:t>
            </a:r>
            <a:endParaRPr lang="en-US" sz="2400" dirty="0"/>
          </a:p>
        </p:txBody>
      </p:sp>
      <p:pic>
        <p:nvPicPr>
          <p:cNvPr id="6" name="Picture 5"/>
          <p:cNvPicPr>
            <a:picLocks noChangeAspect="1"/>
          </p:cNvPicPr>
          <p:nvPr/>
        </p:nvPicPr>
        <p:blipFill>
          <a:blip r:embed="rId4"/>
          <a:stretch>
            <a:fillRect/>
          </a:stretch>
        </p:blipFill>
        <p:spPr>
          <a:xfrm>
            <a:off x="660609" y="5088008"/>
            <a:ext cx="8229390" cy="1426003"/>
          </a:xfrm>
          <a:prstGeom prst="rect">
            <a:avLst/>
          </a:prstGeom>
        </p:spPr>
      </p:pic>
    </p:spTree>
    <p:extLst>
      <p:ext uri="{BB962C8B-B14F-4D97-AF65-F5344CB8AC3E}">
        <p14:creationId xmlns:p14="http://schemas.microsoft.com/office/powerpoint/2010/main" val="322248639"/>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Robotics: Self-driving Cars</a:t>
            </a:r>
            <a:endParaRPr lang="en-US" dirty="0"/>
          </a:p>
        </p:txBody>
      </p:sp>
      <p:pic>
        <p:nvPicPr>
          <p:cNvPr id="4" name="Picture 3"/>
          <p:cNvPicPr>
            <a:picLocks noChangeAspect="1"/>
          </p:cNvPicPr>
          <p:nvPr/>
        </p:nvPicPr>
        <p:blipFill>
          <a:blip r:embed="rId2"/>
          <a:stretch>
            <a:fillRect/>
          </a:stretch>
        </p:blipFill>
        <p:spPr>
          <a:xfrm>
            <a:off x="762000" y="1616363"/>
            <a:ext cx="7620000" cy="4622800"/>
          </a:xfrm>
          <a:prstGeom prst="rect">
            <a:avLst/>
          </a:prstGeom>
        </p:spPr>
      </p:pic>
    </p:spTree>
    <p:extLst>
      <p:ext uri="{BB962C8B-B14F-4D97-AF65-F5344CB8AC3E}">
        <p14:creationId xmlns:p14="http://schemas.microsoft.com/office/powerpoint/2010/main" val="254879503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cstate="print"/>
          <a:srcRect/>
          <a:stretch>
            <a:fillRect/>
          </a:stretch>
        </p:blipFill>
        <p:spPr bwMode="auto">
          <a:xfrm>
            <a:off x="2540463" y="821075"/>
            <a:ext cx="4720581" cy="5335147"/>
          </a:xfrm>
          <a:prstGeom prst="rect">
            <a:avLst/>
          </a:prstGeom>
          <a:noFill/>
          <a:ln w="9525">
            <a:noFill/>
            <a:miter lim="800000"/>
            <a:headEnd/>
            <a:tailEnd/>
          </a:ln>
        </p:spPr>
      </p:pic>
      <p:sp>
        <p:nvSpPr>
          <p:cNvPr id="6" name="TextBox 5"/>
          <p:cNvSpPr txBox="1"/>
          <p:nvPr/>
        </p:nvSpPr>
        <p:spPr>
          <a:xfrm>
            <a:off x="7756911" y="5694557"/>
            <a:ext cx="1230658" cy="461665"/>
          </a:xfrm>
          <a:prstGeom prst="rect">
            <a:avLst/>
          </a:prstGeom>
          <a:noFill/>
        </p:spPr>
        <p:txBody>
          <a:bodyPr wrap="none" rtlCol="0">
            <a:spAutoFit/>
          </a:bodyPr>
          <a:lstStyle/>
          <a:p>
            <a:r>
              <a:rPr lang="en-US" sz="1200" dirty="0" err="1" smtClean="0"/>
              <a:t>Protobytes</a:t>
            </a:r>
            <a:endParaRPr lang="en-US" sz="1200" dirty="0" smtClean="0"/>
          </a:p>
          <a:p>
            <a:r>
              <a:rPr lang="en-US" sz="1200" dirty="0" smtClean="0"/>
              <a:t>By Ira Greenberg</a:t>
            </a:r>
            <a:endParaRPr lang="en-US" sz="1200" dirty="0"/>
          </a:p>
        </p:txBody>
      </p:sp>
      <p:sp>
        <p:nvSpPr>
          <p:cNvPr id="8" name="Rectangle 7"/>
          <p:cNvSpPr/>
          <p:nvPr/>
        </p:nvSpPr>
        <p:spPr>
          <a:xfrm>
            <a:off x="65353" y="-102255"/>
            <a:ext cx="4448190" cy="923330"/>
          </a:xfrm>
          <a:prstGeom prst="rect">
            <a:avLst/>
          </a:prstGeom>
          <a:noFill/>
        </p:spPr>
        <p:txBody>
          <a:bodyPr wrap="none" lIns="91440" tIns="45720" rIns="91440" bIns="45720">
            <a:spAutoFit/>
          </a:bodyPr>
          <a:lstStyle/>
          <a:p>
            <a:pPr algn="ctr"/>
            <a:r>
              <a:rPr lang="en-US" sz="5400" b="1" cap="none" spc="0"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rPr>
              <a:t>ART and Music</a:t>
            </a:r>
            <a:endParaRPr lang="en-US" sz="5400" b="1" cap="none" spc="0"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endParaRPr>
          </a:p>
        </p:txBody>
      </p:sp>
    </p:spTree>
    <p:extLst>
      <p:ext uri="{BB962C8B-B14F-4D97-AF65-F5344CB8AC3E}">
        <p14:creationId xmlns:p14="http://schemas.microsoft.com/office/powerpoint/2010/main" val="363976004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Your Processing</a:t>
            </a:r>
            <a:endParaRPr lang="en-US" dirty="0"/>
          </a:p>
        </p:txBody>
      </p:sp>
      <p:sp>
        <p:nvSpPr>
          <p:cNvPr id="4" name="Rectangle 3"/>
          <p:cNvSpPr/>
          <p:nvPr/>
        </p:nvSpPr>
        <p:spPr>
          <a:xfrm>
            <a:off x="1064016" y="2312532"/>
            <a:ext cx="6288901" cy="923330"/>
          </a:xfrm>
          <a:prstGeom prst="rect">
            <a:avLst/>
          </a:prstGeom>
        </p:spPr>
        <p:txBody>
          <a:bodyPr wrap="none">
            <a:spAutoFit/>
          </a:bodyPr>
          <a:lstStyle/>
          <a:p>
            <a:r>
              <a:rPr lang="en-US" sz="3600" dirty="0">
                <a:hlinkClick r:id="rId2"/>
              </a:rPr>
              <a:t>http://fyprocessing.tumblr.com</a:t>
            </a:r>
            <a:r>
              <a:rPr lang="en-US" sz="3600" dirty="0" smtClean="0">
                <a:hlinkClick r:id="rId2"/>
              </a:rPr>
              <a:t>/</a:t>
            </a:r>
            <a:endParaRPr lang="en-US" sz="3600" dirty="0" smtClean="0"/>
          </a:p>
          <a:p>
            <a:endParaRPr lang="en-US" dirty="0" smtClean="0"/>
          </a:p>
        </p:txBody>
      </p:sp>
    </p:spTree>
    <p:extLst>
      <p:ext uri="{BB962C8B-B14F-4D97-AF65-F5344CB8AC3E}">
        <p14:creationId xmlns:p14="http://schemas.microsoft.com/office/powerpoint/2010/main" val="91023528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5353" y="-102255"/>
            <a:ext cx="4448190" cy="923330"/>
          </a:xfrm>
          <a:prstGeom prst="rect">
            <a:avLst/>
          </a:prstGeom>
          <a:noFill/>
        </p:spPr>
        <p:txBody>
          <a:bodyPr wrap="none" lIns="91440" tIns="45720" rIns="91440" bIns="45720">
            <a:spAutoFit/>
          </a:bodyPr>
          <a:lstStyle/>
          <a:p>
            <a:pPr algn="ctr"/>
            <a:r>
              <a:rPr lang="en-US" sz="5400" b="1" cap="none" spc="0"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rPr>
              <a:t>ART and Music</a:t>
            </a:r>
            <a:endParaRPr lang="en-US" sz="5400" b="1" cap="none" spc="0"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endParaRPr>
          </a:p>
        </p:txBody>
      </p:sp>
      <p:pic>
        <p:nvPicPr>
          <p:cNvPr id="2" name=" Emily Howell Music - YouTube .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alphaModFix amt="0"/>
          </a:blip>
          <a:stretch>
            <a:fillRect/>
          </a:stretch>
        </p:blipFill>
        <p:spPr>
          <a:xfrm>
            <a:off x="1295400" y="5410200"/>
            <a:ext cx="812800" cy="812800"/>
          </a:xfrm>
          <a:prstGeom prst="rect">
            <a:avLst/>
          </a:prstGeom>
        </p:spPr>
      </p:pic>
      <p:sp>
        <p:nvSpPr>
          <p:cNvPr id="7" name="TextBox 6"/>
          <p:cNvSpPr txBox="1"/>
          <p:nvPr/>
        </p:nvSpPr>
        <p:spPr>
          <a:xfrm>
            <a:off x="2750735" y="4747161"/>
            <a:ext cx="3313728" cy="646331"/>
          </a:xfrm>
          <a:prstGeom prst="rect">
            <a:avLst/>
          </a:prstGeom>
          <a:noFill/>
        </p:spPr>
        <p:txBody>
          <a:bodyPr wrap="none" rtlCol="0">
            <a:spAutoFit/>
          </a:bodyPr>
          <a:lstStyle/>
          <a:p>
            <a:r>
              <a:rPr lang="en-US" dirty="0" smtClean="0"/>
              <a:t>Excerpts from Light and Darkness</a:t>
            </a:r>
          </a:p>
          <a:p>
            <a:r>
              <a:rPr lang="en-US" dirty="0" smtClean="0"/>
              <a:t>By Emily Howell</a:t>
            </a:r>
            <a:endParaRPr lang="en-US" dirty="0"/>
          </a:p>
        </p:txBody>
      </p:sp>
      <p:sp>
        <p:nvSpPr>
          <p:cNvPr id="3" name="TextBox 2"/>
          <p:cNvSpPr txBox="1"/>
          <p:nvPr/>
        </p:nvSpPr>
        <p:spPr>
          <a:xfrm>
            <a:off x="464654" y="1688361"/>
            <a:ext cx="7868138" cy="1569660"/>
          </a:xfrm>
          <a:prstGeom prst="rect">
            <a:avLst/>
          </a:prstGeom>
          <a:noFill/>
        </p:spPr>
        <p:txBody>
          <a:bodyPr wrap="square" rtlCol="0">
            <a:spAutoFit/>
          </a:bodyPr>
          <a:lstStyle/>
          <a:p>
            <a:r>
              <a:rPr lang="en-US" sz="2400" dirty="0" smtClean="0"/>
              <a:t>“The Triumph of the Cyborg Composer”</a:t>
            </a:r>
          </a:p>
          <a:p>
            <a:endParaRPr lang="en-US" sz="2400" dirty="0" smtClean="0"/>
          </a:p>
          <a:p>
            <a:r>
              <a:rPr lang="en-US" sz="2400" dirty="0"/>
              <a:t>http://</a:t>
            </a:r>
            <a:r>
              <a:rPr lang="en-US" sz="2400" dirty="0" err="1"/>
              <a:t>www.psmag.com</a:t>
            </a:r>
            <a:r>
              <a:rPr lang="en-US" sz="2400" dirty="0"/>
              <a:t>/</a:t>
            </a:r>
            <a:r>
              <a:rPr lang="en-US" sz="2400" dirty="0" err="1"/>
              <a:t>mustread</a:t>
            </a:r>
            <a:r>
              <a:rPr lang="en-US" sz="2400" dirty="0"/>
              <a:t>/triumph-of-the-cyborg-composer-8507/</a:t>
            </a:r>
          </a:p>
        </p:txBody>
      </p:sp>
    </p:spTree>
    <p:extLst>
      <p:ext uri="{BB962C8B-B14F-4D97-AF65-F5344CB8AC3E}">
        <p14:creationId xmlns:p14="http://schemas.microsoft.com/office/powerpoint/2010/main" val="21048155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10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61046" fill="hold"/>
                                        <p:tgtEl>
                                          <p:spTgt spid="2"/>
                                        </p:tgtEl>
                                      </p:cBhvr>
                                    </p:cmd>
                                  </p:childTnLst>
                                </p:cTn>
                              </p:par>
                            </p:childTnLst>
                          </p:cTn>
                        </p:par>
                      </p:childTnLst>
                    </p:cTn>
                  </p:par>
                </p:childTnLst>
              </p:cTn>
              <p:nextCondLst>
                <p:cond evt="onClick" delay="0">
                  <p:tgtEl>
                    <p:spTgt spid="2"/>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p:nvPr/>
        </p:nvSpPr>
        <p:spPr>
          <a:xfrm rot="1570576">
            <a:off x="6454449" y="3755204"/>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Biology</a:t>
            </a:r>
          </a:p>
        </p:txBody>
      </p:sp>
      <p:sp>
        <p:nvSpPr>
          <p:cNvPr id="7" name="Oval 6"/>
          <p:cNvSpPr/>
          <p:nvPr/>
        </p:nvSpPr>
        <p:spPr>
          <a:xfrm rot="5165686">
            <a:off x="3686527" y="4986758"/>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Physics</a:t>
            </a:r>
          </a:p>
        </p:txBody>
      </p:sp>
      <p:sp>
        <p:nvSpPr>
          <p:cNvPr id="8" name="Oval 7"/>
          <p:cNvSpPr/>
          <p:nvPr/>
        </p:nvSpPr>
        <p:spPr>
          <a:xfrm rot="18374951">
            <a:off x="5448461" y="1087529"/>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Art and Music</a:t>
            </a:r>
          </a:p>
        </p:txBody>
      </p:sp>
      <p:sp>
        <p:nvSpPr>
          <p:cNvPr id="9" name="Oval 8"/>
          <p:cNvSpPr/>
          <p:nvPr/>
        </p:nvSpPr>
        <p:spPr>
          <a:xfrm rot="2012910">
            <a:off x="1038724" y="1479931"/>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Cognitive Science</a:t>
            </a:r>
          </a:p>
        </p:txBody>
      </p:sp>
      <p:sp>
        <p:nvSpPr>
          <p:cNvPr id="10" name="Oval 9"/>
          <p:cNvSpPr/>
          <p:nvPr/>
        </p:nvSpPr>
        <p:spPr>
          <a:xfrm>
            <a:off x="247394" y="2837034"/>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Robotics</a:t>
            </a:r>
          </a:p>
        </p:txBody>
      </p:sp>
      <p:sp>
        <p:nvSpPr>
          <p:cNvPr id="11" name="Oval 10"/>
          <p:cNvSpPr/>
          <p:nvPr/>
        </p:nvSpPr>
        <p:spPr>
          <a:xfrm rot="4063634">
            <a:off x="2516106" y="845190"/>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Linguistics</a:t>
            </a:r>
          </a:p>
        </p:txBody>
      </p:sp>
      <p:sp>
        <p:nvSpPr>
          <p:cNvPr id="12" name="Oval 11"/>
          <p:cNvSpPr/>
          <p:nvPr/>
        </p:nvSpPr>
        <p:spPr>
          <a:xfrm rot="3407788">
            <a:off x="5243127" y="4653362"/>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Economics</a:t>
            </a:r>
          </a:p>
        </p:txBody>
      </p:sp>
      <p:sp>
        <p:nvSpPr>
          <p:cNvPr id="13" name="Oval 12"/>
          <p:cNvSpPr/>
          <p:nvPr/>
        </p:nvSpPr>
        <p:spPr>
          <a:xfrm rot="17966703">
            <a:off x="2179038" y="4863709"/>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Epidemiology</a:t>
            </a:r>
          </a:p>
        </p:txBody>
      </p:sp>
      <p:sp>
        <p:nvSpPr>
          <p:cNvPr id="14" name="Oval 13"/>
          <p:cNvSpPr/>
          <p:nvPr/>
        </p:nvSpPr>
        <p:spPr>
          <a:xfrm rot="16777056">
            <a:off x="4021111" y="686596"/>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Political Science</a:t>
            </a:r>
          </a:p>
        </p:txBody>
      </p:sp>
      <p:sp>
        <p:nvSpPr>
          <p:cNvPr id="15" name="Oval 14"/>
          <p:cNvSpPr/>
          <p:nvPr/>
        </p:nvSpPr>
        <p:spPr>
          <a:xfrm rot="20752734">
            <a:off x="6613567" y="2210001"/>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Neuroscience</a:t>
            </a:r>
          </a:p>
        </p:txBody>
      </p:sp>
      <p:sp>
        <p:nvSpPr>
          <p:cNvPr id="18" name="Oval 17"/>
          <p:cNvSpPr/>
          <p:nvPr/>
        </p:nvSpPr>
        <p:spPr>
          <a:xfrm rot="19091655">
            <a:off x="937506" y="4243122"/>
            <a:ext cx="2323269" cy="1130738"/>
          </a:xfrm>
          <a:prstGeom prst="ellipse">
            <a:avLst/>
          </a:prstGeom>
          <a:gradFill>
            <a:gsLst>
              <a:gs pos="99000">
                <a:schemeClr val="accent1">
                  <a:tint val="100000"/>
                  <a:shade val="100000"/>
                  <a:satMod val="130000"/>
                  <a:alpha val="53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Data Mining</a:t>
            </a:r>
          </a:p>
        </p:txBody>
      </p:sp>
      <p:sp>
        <p:nvSpPr>
          <p:cNvPr id="5" name="Oval 4"/>
          <p:cNvSpPr/>
          <p:nvPr/>
        </p:nvSpPr>
        <p:spPr>
          <a:xfrm>
            <a:off x="2114629" y="1994382"/>
            <a:ext cx="5049238" cy="2829599"/>
          </a:xfrm>
          <a:prstGeom prst="ellipse">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smtClean="0">
              <a:solidFill>
                <a:schemeClr val="tx1"/>
              </a:solidFill>
            </a:endParaRPr>
          </a:p>
        </p:txBody>
      </p:sp>
      <p:sp>
        <p:nvSpPr>
          <p:cNvPr id="2" name="TextBox 1"/>
          <p:cNvSpPr txBox="1"/>
          <p:nvPr/>
        </p:nvSpPr>
        <p:spPr>
          <a:xfrm>
            <a:off x="342012" y="202968"/>
            <a:ext cx="3286792" cy="954107"/>
          </a:xfrm>
          <a:prstGeom prst="rect">
            <a:avLst/>
          </a:prstGeom>
          <a:solidFill>
            <a:schemeClr val="bg1"/>
          </a:solidFill>
          <a:ln>
            <a:solidFill>
              <a:schemeClr val="tx1"/>
            </a:solidFill>
          </a:ln>
        </p:spPr>
        <p:txBody>
          <a:bodyPr wrap="square" rtlCol="0">
            <a:spAutoFit/>
          </a:bodyPr>
          <a:lstStyle/>
          <a:p>
            <a:r>
              <a:rPr lang="en-US" sz="2800" dirty="0" smtClean="0"/>
              <a:t>Why not just view the world like this???</a:t>
            </a:r>
            <a:endParaRPr lang="en-US" sz="2800" dirty="0"/>
          </a:p>
        </p:txBody>
      </p:sp>
    </p:spTree>
    <p:extLst>
      <p:ext uri="{BB962C8B-B14F-4D97-AF65-F5344CB8AC3E}">
        <p14:creationId xmlns:p14="http://schemas.microsoft.com/office/powerpoint/2010/main" val="415813599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What Makes Computing Such a Potent Skill?</a:t>
            </a:r>
            <a:br>
              <a:rPr lang="en-US" sz="3200" dirty="0" smtClean="0"/>
            </a:br>
            <a:r>
              <a:rPr lang="en-US" sz="3200" dirty="0" smtClean="0"/>
              <a:t>Or, </a:t>
            </a:r>
            <a:r>
              <a:rPr lang="en-US" sz="3200" b="1" dirty="0" smtClean="0"/>
              <a:t>How this Class Will Give You Superpowers</a:t>
            </a:r>
            <a:r>
              <a:rPr lang="en-US" sz="3200" b="1" baseline="30000" dirty="0" smtClean="0"/>
              <a:t>1</a:t>
            </a:r>
            <a:r>
              <a:rPr lang="en-US" sz="3200" dirty="0" smtClean="0"/>
              <a:t>.</a:t>
            </a:r>
            <a:endParaRPr lang="en-US" sz="3200" dirty="0"/>
          </a:p>
        </p:txBody>
      </p:sp>
      <p:sp>
        <p:nvSpPr>
          <p:cNvPr id="3" name="Content Placeholder 2"/>
          <p:cNvSpPr>
            <a:spLocks noGrp="1"/>
          </p:cNvSpPr>
          <p:nvPr>
            <p:ph idx="1"/>
          </p:nvPr>
        </p:nvSpPr>
        <p:spPr/>
        <p:txBody>
          <a:bodyPr/>
          <a:lstStyle/>
          <a:p>
            <a:pPr marL="0" indent="0">
              <a:buNone/>
            </a:pPr>
            <a:r>
              <a:rPr lang="en-US" i="1" dirty="0" smtClean="0"/>
              <a:t>If you know how to use professional software engineering tools and processes, you can:</a:t>
            </a:r>
          </a:p>
          <a:p>
            <a:r>
              <a:rPr lang="en-US" dirty="0" smtClean="0"/>
              <a:t>Combine multiple existing software packages to do something awesome</a:t>
            </a:r>
          </a:p>
          <a:p>
            <a:r>
              <a:rPr lang="en-US" dirty="0" smtClean="0"/>
              <a:t>Build your own tool from scratch to solve problems (or help some people) that are important to you</a:t>
            </a:r>
          </a:p>
          <a:p>
            <a:endParaRPr lang="en-US" dirty="0" smtClean="0"/>
          </a:p>
        </p:txBody>
      </p:sp>
      <p:sp>
        <p:nvSpPr>
          <p:cNvPr id="4" name="TextBox 3"/>
          <p:cNvSpPr txBox="1"/>
          <p:nvPr/>
        </p:nvSpPr>
        <p:spPr>
          <a:xfrm>
            <a:off x="181443" y="6474092"/>
            <a:ext cx="8225442" cy="338554"/>
          </a:xfrm>
          <a:prstGeom prst="rect">
            <a:avLst/>
          </a:prstGeom>
          <a:noFill/>
        </p:spPr>
        <p:txBody>
          <a:bodyPr wrap="square" rtlCol="0">
            <a:spAutoFit/>
          </a:bodyPr>
          <a:lstStyle/>
          <a:p>
            <a:r>
              <a:rPr lang="en-US" sz="1600" b="1" baseline="30000" dirty="0" smtClean="0"/>
              <a:t>1 </a:t>
            </a:r>
            <a:r>
              <a:rPr lang="en-US" sz="1600" b="1" dirty="0" smtClean="0"/>
              <a:t>The </a:t>
            </a:r>
            <a:r>
              <a:rPr lang="en-US" sz="1600" b="1" dirty="0" err="1" smtClean="0"/>
              <a:t>SoftDes</a:t>
            </a:r>
            <a:r>
              <a:rPr lang="en-US" sz="1600" b="1" dirty="0" smtClean="0"/>
              <a:t> faculty assume no liability if this class does not actually give you superpowers</a:t>
            </a:r>
            <a:endParaRPr lang="en-US" sz="1600" dirty="0"/>
          </a:p>
        </p:txBody>
      </p:sp>
    </p:spTree>
    <p:extLst>
      <p:ext uri="{BB962C8B-B14F-4D97-AF65-F5344CB8AC3E}">
        <p14:creationId xmlns:p14="http://schemas.microsoft.com/office/powerpoint/2010/main" val="28946274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What Makes Computing Such a Potent Skill?</a:t>
            </a:r>
            <a:br>
              <a:rPr lang="en-US" sz="3200" dirty="0" smtClean="0"/>
            </a:br>
            <a:r>
              <a:rPr lang="en-US" sz="3200" dirty="0" smtClean="0"/>
              <a:t>Or, </a:t>
            </a:r>
            <a:r>
              <a:rPr lang="en-US" sz="3200" b="1" dirty="0" smtClean="0"/>
              <a:t>How this Class Will Give You Superpowers</a:t>
            </a:r>
            <a:r>
              <a:rPr lang="en-US" sz="3200" b="1" baseline="30000" dirty="0" smtClean="0"/>
              <a:t>1</a:t>
            </a:r>
            <a:r>
              <a:rPr lang="en-US" sz="3200" dirty="0" smtClean="0"/>
              <a:t>.</a:t>
            </a:r>
            <a:endParaRPr lang="en-US" sz="3200" dirty="0"/>
          </a:p>
        </p:txBody>
      </p:sp>
      <p:sp>
        <p:nvSpPr>
          <p:cNvPr id="3" name="Content Placeholder 2"/>
          <p:cNvSpPr>
            <a:spLocks noGrp="1"/>
          </p:cNvSpPr>
          <p:nvPr>
            <p:ph idx="1"/>
          </p:nvPr>
        </p:nvSpPr>
        <p:spPr/>
        <p:txBody>
          <a:bodyPr/>
          <a:lstStyle/>
          <a:p>
            <a:pPr marL="0" indent="0">
              <a:buNone/>
            </a:pPr>
            <a:r>
              <a:rPr lang="en-US" i="1" dirty="0" smtClean="0"/>
              <a:t>If you know how to frame a problem computationally, you can:</a:t>
            </a:r>
            <a:endParaRPr lang="en-US" i="1" dirty="0"/>
          </a:p>
          <a:p>
            <a:r>
              <a:rPr lang="en-US" dirty="0" smtClean="0"/>
              <a:t>Develop creative solutions to hard problems</a:t>
            </a:r>
          </a:p>
          <a:p>
            <a:r>
              <a:rPr lang="en-US" dirty="0" smtClean="0"/>
              <a:t>See connections between your problem and other problems that initially seemed unrelated</a:t>
            </a:r>
          </a:p>
        </p:txBody>
      </p:sp>
      <p:sp>
        <p:nvSpPr>
          <p:cNvPr id="4" name="TextBox 3"/>
          <p:cNvSpPr txBox="1"/>
          <p:nvPr/>
        </p:nvSpPr>
        <p:spPr>
          <a:xfrm>
            <a:off x="181443" y="6474092"/>
            <a:ext cx="8225442" cy="338554"/>
          </a:xfrm>
          <a:prstGeom prst="rect">
            <a:avLst/>
          </a:prstGeom>
          <a:noFill/>
        </p:spPr>
        <p:txBody>
          <a:bodyPr wrap="square" rtlCol="0">
            <a:spAutoFit/>
          </a:bodyPr>
          <a:lstStyle/>
          <a:p>
            <a:r>
              <a:rPr lang="en-US" sz="1600" b="1" baseline="30000" dirty="0" smtClean="0"/>
              <a:t>1 </a:t>
            </a:r>
            <a:r>
              <a:rPr lang="en-US" sz="1600" b="1" dirty="0" smtClean="0"/>
              <a:t>The </a:t>
            </a:r>
            <a:r>
              <a:rPr lang="en-US" sz="1600" b="1" dirty="0" err="1" smtClean="0"/>
              <a:t>SoftDes</a:t>
            </a:r>
            <a:r>
              <a:rPr lang="en-US" sz="1600" b="1" dirty="0" smtClean="0"/>
              <a:t> faculty assume no liability if this class does not actually give you superpowers</a:t>
            </a:r>
            <a:endParaRPr lang="en-US" sz="1600" dirty="0"/>
          </a:p>
        </p:txBody>
      </p:sp>
    </p:spTree>
    <p:extLst>
      <p:ext uri="{BB962C8B-B14F-4D97-AF65-F5344CB8AC3E}">
        <p14:creationId xmlns:p14="http://schemas.microsoft.com/office/powerpoint/2010/main" val="303987374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What Makes Computing Such a Potent Skill?</a:t>
            </a:r>
            <a:br>
              <a:rPr lang="en-US" sz="3200" dirty="0" smtClean="0"/>
            </a:br>
            <a:r>
              <a:rPr lang="en-US" sz="3200" dirty="0" smtClean="0"/>
              <a:t>Or, </a:t>
            </a:r>
            <a:r>
              <a:rPr lang="en-US" sz="3200" b="1" dirty="0" smtClean="0"/>
              <a:t>How this Class Will Give You Superpowers</a:t>
            </a:r>
            <a:r>
              <a:rPr lang="en-US" sz="3200" b="1" baseline="30000" dirty="0" smtClean="0"/>
              <a:t>1</a:t>
            </a:r>
            <a:r>
              <a:rPr lang="en-US" sz="3200" dirty="0" smtClean="0"/>
              <a:t>.</a:t>
            </a:r>
            <a:endParaRPr lang="en-US" sz="3200" dirty="0"/>
          </a:p>
        </p:txBody>
      </p:sp>
      <p:sp>
        <p:nvSpPr>
          <p:cNvPr id="3" name="Content Placeholder 2"/>
          <p:cNvSpPr>
            <a:spLocks noGrp="1"/>
          </p:cNvSpPr>
          <p:nvPr>
            <p:ph idx="1"/>
          </p:nvPr>
        </p:nvSpPr>
        <p:spPr/>
        <p:txBody>
          <a:bodyPr/>
          <a:lstStyle/>
          <a:p>
            <a:pPr marL="0" indent="0">
              <a:buNone/>
            </a:pPr>
            <a:r>
              <a:rPr lang="en-US" i="1" dirty="0" smtClean="0"/>
              <a:t>If you know how to effectively communicate and understand computational ideas, you can:</a:t>
            </a:r>
          </a:p>
          <a:p>
            <a:r>
              <a:rPr lang="en-US" dirty="0" smtClean="0"/>
              <a:t>Maximize the impact of code you write</a:t>
            </a:r>
          </a:p>
          <a:p>
            <a:r>
              <a:rPr lang="en-US" dirty="0" smtClean="0"/>
              <a:t>Work effectively (speak the same language) as software developers that you might collaborate with or hire</a:t>
            </a:r>
          </a:p>
        </p:txBody>
      </p:sp>
      <p:sp>
        <p:nvSpPr>
          <p:cNvPr id="4" name="TextBox 3"/>
          <p:cNvSpPr txBox="1"/>
          <p:nvPr/>
        </p:nvSpPr>
        <p:spPr>
          <a:xfrm>
            <a:off x="181443" y="6474092"/>
            <a:ext cx="8225442" cy="338554"/>
          </a:xfrm>
          <a:prstGeom prst="rect">
            <a:avLst/>
          </a:prstGeom>
          <a:noFill/>
        </p:spPr>
        <p:txBody>
          <a:bodyPr wrap="square" rtlCol="0">
            <a:spAutoFit/>
          </a:bodyPr>
          <a:lstStyle/>
          <a:p>
            <a:r>
              <a:rPr lang="en-US" sz="1600" b="1" baseline="30000" dirty="0" smtClean="0"/>
              <a:t>1 </a:t>
            </a:r>
            <a:r>
              <a:rPr lang="en-US" sz="1600" b="1" dirty="0" smtClean="0"/>
              <a:t>The </a:t>
            </a:r>
            <a:r>
              <a:rPr lang="en-US" sz="1600" b="1" dirty="0" err="1" smtClean="0"/>
              <a:t>SoftDes</a:t>
            </a:r>
            <a:r>
              <a:rPr lang="en-US" sz="1600" b="1" dirty="0" smtClean="0"/>
              <a:t> faculty assume no liability if this class does not actually give you superpowers</a:t>
            </a:r>
            <a:endParaRPr lang="en-US" sz="1600" dirty="0"/>
          </a:p>
        </p:txBody>
      </p:sp>
    </p:spTree>
    <p:extLst>
      <p:ext uri="{BB962C8B-B14F-4D97-AF65-F5344CB8AC3E}">
        <p14:creationId xmlns:p14="http://schemas.microsoft.com/office/powerpoint/2010/main" val="5695113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Anecdotes from Recent Faculty Search</a:t>
            </a:r>
            <a:endParaRPr lang="en-US" dirty="0"/>
          </a:p>
        </p:txBody>
      </p:sp>
      <p:sp>
        <p:nvSpPr>
          <p:cNvPr id="4" name="Content Placeholder 3"/>
          <p:cNvSpPr>
            <a:spLocks noGrp="1"/>
          </p:cNvSpPr>
          <p:nvPr>
            <p:ph idx="1"/>
          </p:nvPr>
        </p:nvSpPr>
        <p:spPr/>
        <p:txBody>
          <a:bodyPr/>
          <a:lstStyle/>
          <a:p>
            <a:r>
              <a:rPr lang="en-US" dirty="0" smtClean="0"/>
              <a:t>Computation in Astronomy</a:t>
            </a:r>
          </a:p>
          <a:p>
            <a:r>
              <a:rPr lang="en-US" dirty="0" smtClean="0"/>
              <a:t>Computation in Healthcare</a:t>
            </a:r>
          </a:p>
          <a:p>
            <a:r>
              <a:rPr lang="en-US" dirty="0" smtClean="0"/>
              <a:t>Computation in Social Justice</a:t>
            </a:r>
          </a:p>
          <a:p>
            <a:r>
              <a:rPr lang="mr-IN" smtClean="0"/>
              <a:t>…</a:t>
            </a:r>
            <a:endParaRPr lang="en-US"/>
          </a:p>
        </p:txBody>
      </p:sp>
    </p:spTree>
    <p:extLst>
      <p:ext uri="{BB962C8B-B14F-4D97-AF65-F5344CB8AC3E}">
        <p14:creationId xmlns:p14="http://schemas.microsoft.com/office/powerpoint/2010/main" val="187542619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Computer Graphics</a:t>
            </a:r>
            <a:endParaRPr lang="en-US" dirty="0"/>
          </a:p>
        </p:txBody>
      </p:sp>
      <p:pic>
        <p:nvPicPr>
          <p:cNvPr id="9" name="SIGGRAPH 2017 - Technical Papers Preview Trailer.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46155" y="1662545"/>
            <a:ext cx="7840645" cy="4410363"/>
          </a:xfrm>
          <a:prstGeom prst="rect">
            <a:avLst/>
          </a:prstGeom>
        </p:spPr>
      </p:pic>
    </p:spTree>
    <p:extLst>
      <p:ext uri="{BB962C8B-B14F-4D97-AF65-F5344CB8AC3E}">
        <p14:creationId xmlns:p14="http://schemas.microsoft.com/office/powerpoint/2010/main" val="13959381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44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80000">
                <p:cTn id="12" fill="hold" display="0">
                  <p:stCondLst>
                    <p:cond delay="indefinite"/>
                  </p:stCondLst>
                </p:cTn>
                <p:tgtEl>
                  <p:spTgt spid="9"/>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Political Science</a:t>
            </a:r>
            <a:endParaRPr lang="en-US" dirty="0"/>
          </a:p>
        </p:txBody>
      </p:sp>
      <p:pic>
        <p:nvPicPr>
          <p:cNvPr id="3" name="Picture 2"/>
          <p:cNvPicPr>
            <a:picLocks noChangeAspect="1"/>
          </p:cNvPicPr>
          <p:nvPr/>
        </p:nvPicPr>
        <p:blipFill>
          <a:blip r:embed="rId3"/>
          <a:stretch>
            <a:fillRect/>
          </a:stretch>
        </p:blipFill>
        <p:spPr>
          <a:xfrm>
            <a:off x="457200" y="1417638"/>
            <a:ext cx="3814618" cy="2543078"/>
          </a:xfrm>
          <a:prstGeom prst="rect">
            <a:avLst/>
          </a:prstGeom>
        </p:spPr>
      </p:pic>
      <p:pic>
        <p:nvPicPr>
          <p:cNvPr id="4" name="Picture 3"/>
          <p:cNvPicPr>
            <a:picLocks noChangeAspect="1"/>
          </p:cNvPicPr>
          <p:nvPr/>
        </p:nvPicPr>
        <p:blipFill>
          <a:blip r:embed="rId4"/>
          <a:stretch>
            <a:fillRect/>
          </a:stretch>
        </p:blipFill>
        <p:spPr>
          <a:xfrm>
            <a:off x="4506791" y="1375754"/>
            <a:ext cx="3251754" cy="2584962"/>
          </a:xfrm>
          <a:prstGeom prst="rect">
            <a:avLst/>
          </a:prstGeom>
        </p:spPr>
      </p:pic>
      <p:pic>
        <p:nvPicPr>
          <p:cNvPr id="6" name="Picture 5"/>
          <p:cNvPicPr>
            <a:picLocks noChangeAspect="1"/>
          </p:cNvPicPr>
          <p:nvPr/>
        </p:nvPicPr>
        <p:blipFill>
          <a:blip r:embed="rId5"/>
          <a:stretch>
            <a:fillRect/>
          </a:stretch>
        </p:blipFill>
        <p:spPr>
          <a:xfrm>
            <a:off x="846882" y="4201326"/>
            <a:ext cx="7319818" cy="2398625"/>
          </a:xfrm>
          <a:prstGeom prst="rect">
            <a:avLst/>
          </a:prstGeom>
        </p:spPr>
      </p:pic>
    </p:spTree>
    <p:extLst>
      <p:ext uri="{BB962C8B-B14F-4D97-AF65-F5344CB8AC3E}">
        <p14:creationId xmlns:p14="http://schemas.microsoft.com/office/powerpoint/2010/main" val="153253613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Revolution">
      <a:dk1>
        <a:sysClr val="windowText" lastClr="000000"/>
      </a:dk1>
      <a:lt1>
        <a:sysClr val="window" lastClr="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5563</TotalTime>
  <Words>616</Words>
  <Application>Microsoft Macintosh PowerPoint</Application>
  <PresentationFormat>On-screen Show (4:3)</PresentationFormat>
  <Paragraphs>85</Paragraphs>
  <Slides>25</Slides>
  <Notes>5</Notes>
  <HiddenSlides>0</HiddenSlides>
  <MMClips>2</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Computing as an Interdisciplinary Toolkit</vt:lpstr>
      <vt:lpstr>PowerPoint Presentation</vt:lpstr>
      <vt:lpstr>PowerPoint Presentation</vt:lpstr>
      <vt:lpstr>What Makes Computing Such a Potent Skill? Or, How this Class Will Give You Superpowers1.</vt:lpstr>
      <vt:lpstr>What Makes Computing Such a Potent Skill? Or, How this Class Will Give You Superpowers1.</vt:lpstr>
      <vt:lpstr>What Makes Computing Such a Potent Skill? Or, How this Class Will Give You Superpowers1.</vt:lpstr>
      <vt:lpstr>Anecdotes from Recent Faculty Search</vt:lpstr>
      <vt:lpstr>Computer Graphics</vt:lpstr>
      <vt:lpstr>Political Science</vt:lpstr>
      <vt:lpstr>Computational Biology:  Origin of Modern Humans</vt:lpstr>
      <vt:lpstr>Bioinformatics</vt:lpstr>
      <vt:lpstr>Medical Imaging</vt:lpstr>
      <vt:lpstr>Medical Imaging:  Histology</vt:lpstr>
      <vt:lpstr>Personalized Medicine</vt:lpstr>
      <vt:lpstr>AI / Machine Learning</vt:lpstr>
      <vt:lpstr>AI / Machine Learning</vt:lpstr>
      <vt:lpstr>AI / Machine Learning</vt:lpstr>
      <vt:lpstr>AI / Machine Learning</vt:lpstr>
      <vt:lpstr>Wearable Sensing</vt:lpstr>
      <vt:lpstr>Robotics:  DARPA Robotics Challenge</vt:lpstr>
      <vt:lpstr>Crypto Currencies</vt:lpstr>
      <vt:lpstr>Robotics: Self-driving Cars</vt:lpstr>
      <vt:lpstr>PowerPoint Presentation</vt:lpstr>
      <vt:lpstr>For Your Processing</vt:lpstr>
      <vt:lpstr>PowerPoint Presentation</vt:lpstr>
    </vt:vector>
  </TitlesOfParts>
  <Company>Olin College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Design</dc:title>
  <dc:creator>Paul Ruvolo</dc:creator>
  <cp:lastModifiedBy>Paul Ruvolo</cp:lastModifiedBy>
  <cp:revision>527</cp:revision>
  <cp:lastPrinted>2015-01-22T04:14:27Z</cp:lastPrinted>
  <dcterms:created xsi:type="dcterms:W3CDTF">2014-01-13T05:04:44Z</dcterms:created>
  <dcterms:modified xsi:type="dcterms:W3CDTF">2018-01-24T02:19:35Z</dcterms:modified>
</cp:coreProperties>
</file>

<file path=docProps/thumbnail.jpeg>
</file>